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0" r:id="rId1"/>
  </p:sldMasterIdLst>
  <p:notesMasterIdLst>
    <p:notesMasterId r:id="rId14"/>
  </p:notesMasterIdLst>
  <p:sldIdLst>
    <p:sldId id="279" r:id="rId2"/>
    <p:sldId id="256" r:id="rId3"/>
    <p:sldId id="265" r:id="rId4"/>
    <p:sldId id="263" r:id="rId5"/>
    <p:sldId id="267" r:id="rId6"/>
    <p:sldId id="273" r:id="rId7"/>
    <p:sldId id="270" r:id="rId8"/>
    <p:sldId id="274" r:id="rId9"/>
    <p:sldId id="275" r:id="rId10"/>
    <p:sldId id="278" r:id="rId11"/>
    <p:sldId id="276" r:id="rId12"/>
    <p:sldId id="277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02"/>
    <p:restoredTop sz="94694"/>
  </p:normalViewPr>
  <p:slideViewPr>
    <p:cSldViewPr snapToGrid="0">
      <p:cViewPr>
        <p:scale>
          <a:sx n="76" d="100"/>
          <a:sy n="76" d="100"/>
        </p:scale>
        <p:origin x="31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C57565-D9A9-42DC-8E72-54DE571BFA9D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7077F-0BF6-4AB1-A0A2-447321C31DA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5750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7077F-0BF6-4AB1-A0A2-447321C31DAC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0268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B93F1-0B0A-F699-87D5-043ECEC2F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FC7FBEC-D2ED-4A3A-2A43-288719B2E0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7E6B0A-FE30-F126-D1E6-9B5EDCC80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EE44B8-9436-EAC6-66B1-AFB788B1C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9A8E74-10E1-2E49-05A5-411FDB77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9994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AC2771-7820-12F4-9A09-6BF24288F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DE4FDB4-3804-FFB3-1C3E-B1E997B07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933D24-2E65-8869-285B-EBD2B51AF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98E428-50B1-0997-FA6D-CB53876F4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8DF9E6-BD68-7FAF-58CD-E964C1340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72841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05EEF6F-8683-C40F-2A46-2D2E5AA208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E14663-C49D-5D05-9DB4-08D568260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2B01C4-8F57-A0C1-BD13-5DF0B368D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AD9047-9E1F-3818-53CF-2D17CD4DF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5EDD83-C6CF-89E8-C13E-D691C91C8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0554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6BA669-4FC9-2F8C-DC1A-6ACFD8F90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EE165B-02C8-478C-CC51-5E10E9AE4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2B0012-6C1D-FEAE-AF84-65D4B3357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988297-D085-D392-9142-11E7FADEB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854461-DBEC-B39C-81AE-ADDD4FBAA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7235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415210-3EA8-7492-1D17-9CD8392D0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1B018D-5D8C-8ACA-42BC-3F1470265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AF7E15-D69D-F106-8F43-26CF8992D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43AF3D-BE65-3456-7281-8EF41F1E7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0C85DE-56AA-DC0E-1ECD-81C08C84B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558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4D7CA-CCB8-DB11-5910-3500C1C1E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BA9555-D65A-7677-DA87-0D5A0D0ADE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952BD76-6469-B30F-7C37-73CA4C2FAF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C27BCD8-86DC-891D-C917-23E40C8C3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4ADD1B1-BC23-BDF7-4BF4-E44FAC034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8A71644-D45C-7A9A-3F40-FDEDB8B7B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1645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48586D-F67F-EC0A-E182-A940B2A8F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69345A-0C71-3837-A99E-C15352868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83BFE0-43B1-3800-1226-6821F9A14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DE33E2-2380-EAC0-CB0A-704B56613B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9D7CECB-54BE-E36C-9B77-5EE1D19951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578FD65-CFB3-B94C-C001-D548ECE2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FBF65F9-2BC8-9E9E-C1FA-51ED31483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026DB65-1954-2531-77B0-2F09F6FE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1024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D3E923-775B-D8EC-FF4B-3DDC3AFD9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2847E4-492A-95DC-5D59-039E08D15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C856EF-90BD-0555-A066-3E8E5088B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9A5788B-7EEB-5B3C-AC79-CD184491D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7216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4557729-56D6-01FF-401B-992795C76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C75B688-60A1-2AC6-810E-3C23DFBE0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1541AF-4BF3-347D-E2D9-907E598C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12153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CC01A4-CEF4-1B3D-EC06-0BCA2EBD6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BD4E86-C316-702D-4F95-D517C5880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F7AE787-D17A-1F6B-739F-81DBF6CC5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4C0738F-F3A3-EC28-2DCB-855D41A97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D3D545-BDDB-FAFE-F414-360A35B53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18B26F-EF6D-E2D6-36CB-0CD02EE8F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2075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B2F377-5363-4F26-DD65-995B8BBF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C4EB9E9-7467-1B5B-7871-69B067F38A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DFCF597-CCFA-87F4-1E87-D8AC3972B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1AA0D94-1842-7E41-6AE7-DD9D3222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879EA5E-E61C-F281-3432-2313F935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905BAFC-B7AF-EB71-DF5E-0EAEB79ED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9736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3A89533-60CD-794B-3FBA-F058E3EF0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34CA1A1-C3C3-B3DB-4411-8DF743E59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CB84B5-E7AB-C6B5-F5FB-08640027F8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010D13-5421-45FB-91B5-734B751F6B9F}" type="datetimeFigureOut">
              <a:rPr lang="de-CH" smtClean="0"/>
              <a:t>14.05.2025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18A8D61-7978-8771-A1D9-FBD7A89576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E70503-5F6E-E08D-8F1C-C40B681674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6BDAE4-A718-497F-BD43-B43AF474C268}" type="slidenum">
              <a:rPr lang="de-CH" smtClean="0"/>
              <a:t>‹#›</a:t>
            </a:fld>
            <a:endParaRPr lang="de-CH"/>
          </a:p>
        </p:txBody>
      </p:sp>
      <p:pic>
        <p:nvPicPr>
          <p:cNvPr id="7" name="Grafik 6" descr="Ein Bild, das Schwarz, Dunkelheit enthält.&#10;&#10;KI-generierte Inhalte können fehlerhaft sein.">
            <a:extLst>
              <a:ext uri="{FF2B5EF4-FFF2-40B4-BE49-F238E27FC236}">
                <a16:creationId xmlns:a16="http://schemas.microsoft.com/office/drawing/2014/main" id="{36083A9F-2A7E-B057-2D68-0A4DD2886B8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188" y="5818923"/>
            <a:ext cx="2286000" cy="85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01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goat.mendes.dev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ailer">
            <a:hlinkClick r:id="" action="ppaction://media"/>
            <a:extLst>
              <a:ext uri="{FF2B5EF4-FFF2-40B4-BE49-F238E27FC236}">
                <a16:creationId xmlns:a16="http://schemas.microsoft.com/office/drawing/2014/main" id="{8EF42505-8867-B2C1-FD59-AB99573992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1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1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4F91E3-269D-582F-2EF3-6A1241069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FE7719C-9DA5-71D2-3B54-B9F5EEE516F6}"/>
              </a:ext>
            </a:extLst>
          </p:cNvPr>
          <p:cNvSpPr txBox="1">
            <a:spLocks/>
          </p:cNvSpPr>
          <p:nvPr/>
        </p:nvSpPr>
        <p:spPr>
          <a:xfrm>
            <a:off x="554181" y="434109"/>
            <a:ext cx="11083637" cy="95134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114300" dir="2940000" rotWithShape="0">
              <a:prstClr val="black">
                <a:alpha val="41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Futuro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CH">
                <a:latin typeface="Jersey 10" pitchFamily="2" charset="0"/>
              </a:rPr>
              <a:t>Technology</a:t>
            </a:r>
            <a:endParaRPr lang="de-CH" dirty="0">
              <a:latin typeface="Jersey 1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252BAC-DF16-21EA-0354-FDF669EDCA99}"/>
              </a:ext>
            </a:extLst>
          </p:cNvPr>
          <p:cNvSpPr txBox="1"/>
          <p:nvPr/>
        </p:nvSpPr>
        <p:spPr>
          <a:xfrm>
            <a:off x="3656431" y="2448606"/>
            <a:ext cx="48791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>
                <a:latin typeface="Jersey 10" pitchFamily="2" charset="0"/>
              </a:rPr>
              <a:t>slf4j (Logging)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>
                <a:latin typeface="Jersey 10" pitchFamily="2" charset="0"/>
              </a:rPr>
              <a:t>AnimateFX (Animations)</a:t>
            </a:r>
          </a:p>
        </p:txBody>
      </p:sp>
    </p:spTree>
    <p:extLst>
      <p:ext uri="{BB962C8B-B14F-4D97-AF65-F5344CB8AC3E}">
        <p14:creationId xmlns:p14="http://schemas.microsoft.com/office/powerpoint/2010/main" val="428583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9909B9-88DF-7778-F4FE-0B425EF36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FCDC6FA-1214-6995-45CF-4D29F57B33A8}"/>
              </a:ext>
            </a:extLst>
          </p:cNvPr>
          <p:cNvSpPr txBox="1">
            <a:spLocks/>
          </p:cNvSpPr>
          <p:nvPr/>
        </p:nvSpPr>
        <p:spPr>
          <a:xfrm>
            <a:off x="554181" y="434109"/>
            <a:ext cx="11083637" cy="95134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114300" dir="2940000" rotWithShape="0">
              <a:prstClr val="black">
                <a:alpha val="41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Futuro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CH" err="1">
                <a:latin typeface="Jersey 10" pitchFamily="2" charset="0"/>
              </a:rPr>
              <a:t>Lessons</a:t>
            </a:r>
            <a:r>
              <a:rPr lang="de-CH">
                <a:latin typeface="Jersey 10" pitchFamily="2" charset="0"/>
              </a:rPr>
              <a:t> Learned</a:t>
            </a:r>
            <a:endParaRPr lang="de-CH" dirty="0">
              <a:latin typeface="Jersey 1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EA258D-2D30-1422-E02F-C4F0FEF7EE9D}"/>
              </a:ext>
            </a:extLst>
          </p:cNvPr>
          <p:cNvSpPr txBox="1"/>
          <p:nvPr/>
        </p:nvSpPr>
        <p:spPr>
          <a:xfrm>
            <a:off x="4452170" y="2077632"/>
            <a:ext cx="328765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Jersey 10" pitchFamily="2" charset="0"/>
              </a:rPr>
              <a:t>Code 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Jersey 10" pitchFamily="2" charset="0"/>
              </a:rPr>
              <a:t>git usage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Jersey 10" pitchFamily="2" charset="0"/>
              </a:rPr>
              <a:t>Bug testing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Jersey 10" pitchFamily="2" charset="0"/>
              </a:rPr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Jersey 10" pitchFamily="2" charset="0"/>
              </a:rPr>
              <a:t>Time management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Jersey 10" pitchFamily="2" charset="0"/>
              </a:rPr>
              <a:t>Team work</a:t>
            </a:r>
          </a:p>
        </p:txBody>
      </p:sp>
    </p:spTree>
    <p:extLst>
      <p:ext uri="{BB962C8B-B14F-4D97-AF65-F5344CB8AC3E}">
        <p14:creationId xmlns:p14="http://schemas.microsoft.com/office/powerpoint/2010/main" val="4091646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A0591-B802-3DD5-AB77-5BD5D759D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F30329F-0AFA-7103-6024-AE019FCA0CBA}"/>
              </a:ext>
            </a:extLst>
          </p:cNvPr>
          <p:cNvSpPr txBox="1">
            <a:spLocks/>
          </p:cNvSpPr>
          <p:nvPr/>
        </p:nvSpPr>
        <p:spPr>
          <a:xfrm>
            <a:off x="554181" y="434109"/>
            <a:ext cx="11083637" cy="95134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114300" dir="2940000" rotWithShape="0">
              <a:prstClr val="black">
                <a:alpha val="41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Futuro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CH">
                <a:latin typeface="Jersey 10" pitchFamily="2" charset="0"/>
              </a:rPr>
              <a:t>Questions?</a:t>
            </a:r>
            <a:endParaRPr lang="de-CH" dirty="0">
              <a:latin typeface="Jersey 10" pitchFamily="2" charset="0"/>
            </a:endParaRPr>
          </a:p>
        </p:txBody>
      </p:sp>
      <p:pic>
        <p:nvPicPr>
          <p:cNvPr id="4" name="Picture 3" descr="A pixelated goat with a long horn&#10;&#10;AI-generated content may be incorrect.">
            <a:extLst>
              <a:ext uri="{FF2B5EF4-FFF2-40B4-BE49-F238E27FC236}">
                <a16:creationId xmlns:a16="http://schemas.microsoft.com/office/drawing/2014/main" id="{A4317763-DF42-2709-FB1C-51BC6D253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9950" y="2226202"/>
            <a:ext cx="3048000" cy="3048000"/>
          </a:xfrm>
          <a:prstGeom prst="rect">
            <a:avLst/>
          </a:prstGeom>
        </p:spPr>
      </p:pic>
      <p:pic>
        <p:nvPicPr>
          <p:cNvPr id="5" name="Picture 4" descr="A pixelated goat with a long horn&#10;&#10;AI-generated content may be incorrect.">
            <a:extLst>
              <a:ext uri="{FF2B5EF4-FFF2-40B4-BE49-F238E27FC236}">
                <a16:creationId xmlns:a16="http://schemas.microsoft.com/office/drawing/2014/main" id="{7448014A-7FA4-73ED-7699-3D22492E5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9950" y="2226202"/>
            <a:ext cx="3048000" cy="3048000"/>
          </a:xfrm>
          <a:prstGeom prst="rect">
            <a:avLst/>
          </a:prstGeom>
        </p:spPr>
      </p:pic>
      <p:pic>
        <p:nvPicPr>
          <p:cNvPr id="6" name="Picture 5" descr="A pixelated goat with a long horn&#10;&#10;AI-generated content may be incorrect.">
            <a:extLst>
              <a:ext uri="{FF2B5EF4-FFF2-40B4-BE49-F238E27FC236}">
                <a16:creationId xmlns:a16="http://schemas.microsoft.com/office/drawing/2014/main" id="{6FDEF2F4-7BC3-7E7F-7424-EB59376B2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9950" y="2226202"/>
            <a:ext cx="3048000" cy="3048000"/>
          </a:xfrm>
          <a:prstGeom prst="rect">
            <a:avLst/>
          </a:prstGeom>
        </p:spPr>
      </p:pic>
      <p:pic>
        <p:nvPicPr>
          <p:cNvPr id="8" name="Picture 7" descr="A pixelated goat with a black background&#10;&#10;AI-generated content may be incorrect.">
            <a:extLst>
              <a:ext uri="{FF2B5EF4-FFF2-40B4-BE49-F238E27FC236}">
                <a16:creationId xmlns:a16="http://schemas.microsoft.com/office/drawing/2014/main" id="{1EEAE717-DD08-D250-1F01-EE505A331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334" y="2407590"/>
            <a:ext cx="2453330" cy="24533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C0CD45-88E5-B012-D9D8-FEBE71FBED3B}"/>
              </a:ext>
            </a:extLst>
          </p:cNvPr>
          <p:cNvSpPr txBox="1"/>
          <p:nvPr/>
        </p:nvSpPr>
        <p:spPr>
          <a:xfrm>
            <a:off x="1581401" y="4821493"/>
            <a:ext cx="2158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Jersey 10" pitchFamily="2" charset="0"/>
              </a:rPr>
              <a:t>sponsored by</a:t>
            </a:r>
            <a:endParaRPr lang="en-CH" sz="2800">
              <a:latin typeface="Jersey 10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CDFD6C3-75A7-D628-324D-1B1D2BAF3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27" y="5344713"/>
            <a:ext cx="1453243" cy="1386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89E1044-9F21-0815-5259-632B369C30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0" r="27060"/>
          <a:stretch/>
        </p:blipFill>
        <p:spPr bwMode="auto">
          <a:xfrm>
            <a:off x="3623583" y="5451963"/>
            <a:ext cx="998986" cy="1211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purple alien spaceship&#10;&#10;AI-generated content may be incorrect.">
            <a:extLst>
              <a:ext uri="{FF2B5EF4-FFF2-40B4-BE49-F238E27FC236}">
                <a16:creationId xmlns:a16="http://schemas.microsoft.com/office/drawing/2014/main" id="{973AE9A2-429B-5D9B-A540-D66C813F35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606" y="5451963"/>
            <a:ext cx="1345747" cy="134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6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2.5E-6 7.40741E-7 L 1.27123 7.40741E-7 " pathEditMode="relative" rAng="0" ptsTypes="AA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5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000"/>
                            </p:stCondLst>
                            <p:childTnLst>
                              <p:par>
                                <p:cTn id="8" presetID="63" presetClass="path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2.5E-6 7.40741E-7 L 1.27123 7.40741E-7 " pathEditMode="relative" rAng="0" ptsTypes="AA">
                                      <p:cBhvr>
                                        <p:cTn id="9" dur="6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5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1" presetID="63" presetClass="path" presetSubtype="0" fill="hold" nodeType="after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2.5E-6 7.40741E-7 L 0.64492 7.40741E-7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2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8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8000"/>
                            </p:stCondLst>
                            <p:childTnLst>
                              <p:par>
                                <p:cTn id="1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B46F7-AF12-84BE-71BA-E6EC009D5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9106" y="2029319"/>
            <a:ext cx="7673788" cy="1091381"/>
          </a:xfrm>
        </p:spPr>
        <p:txBody>
          <a:bodyPr anchor="b">
            <a:noAutofit/>
          </a:bodyPr>
          <a:lstStyle/>
          <a:p>
            <a:pPr algn="ctr"/>
            <a:br>
              <a:rPr lang="en-US" altLang="ja-JP" sz="12000" dirty="0">
                <a:latin typeface="Jersey 1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altLang="ja-JP" sz="10000" dirty="0" err="1">
                <a:latin typeface="Jersey 10" pitchFamily="2" charset="0"/>
                <a:ea typeface="HGGothicE" panose="020B0400000000000000" pitchFamily="49" charset="-128"/>
                <a:cs typeface="Roboto" panose="02000000000000000000" pitchFamily="2" charset="0"/>
              </a:rPr>
              <a:t>iGOAT</a:t>
            </a:r>
            <a:endParaRPr lang="de-CH" sz="10000" dirty="0">
              <a:latin typeface="Jersey 10" pitchFamily="2" charset="0"/>
              <a:ea typeface="HGGothicE" panose="020B0400000000000000" pitchFamily="49" charset="-128"/>
              <a:cs typeface="Roboto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FD9A6-903D-AF93-8A90-939788564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9546" y="4359508"/>
            <a:ext cx="6752908" cy="1091381"/>
          </a:xfrm>
        </p:spPr>
        <p:txBody>
          <a:bodyPr>
            <a:normAutofit/>
          </a:bodyPr>
          <a:lstStyle/>
          <a:p>
            <a:pPr algn="ctr"/>
            <a:r>
              <a:rPr lang="de-CH" sz="2800" b="1" dirty="0" err="1">
                <a:latin typeface="Jersey 10" pitchFamily="2" charset="0"/>
              </a:rPr>
              <a:t>One</a:t>
            </a:r>
            <a:r>
              <a:rPr lang="de-CH" sz="2800" b="1" dirty="0">
                <a:latin typeface="Jersey 10" pitchFamily="2" charset="0"/>
              </a:rPr>
              <a:t> </a:t>
            </a:r>
            <a:r>
              <a:rPr lang="de-CH" sz="2800" b="1" dirty="0" err="1">
                <a:latin typeface="Jersey 10" pitchFamily="2" charset="0"/>
              </a:rPr>
              <a:t>goat</a:t>
            </a:r>
            <a:r>
              <a:rPr lang="de-CH" sz="2800" b="1" dirty="0">
                <a:latin typeface="Jersey 10" pitchFamily="2" charset="0"/>
              </a:rPr>
              <a:t> </a:t>
            </a:r>
            <a:r>
              <a:rPr lang="de-CH" sz="2800" b="1" dirty="0" err="1">
                <a:latin typeface="Jersey 10" pitchFamily="2" charset="0"/>
              </a:rPr>
              <a:t>saw</a:t>
            </a:r>
            <a:r>
              <a:rPr lang="de-CH" sz="2800" b="1" dirty="0">
                <a:latin typeface="Jersey 10" pitchFamily="2" charset="0"/>
              </a:rPr>
              <a:t> </a:t>
            </a:r>
            <a:r>
              <a:rPr lang="de-CH" sz="2800" b="1" dirty="0" err="1">
                <a:latin typeface="Jersey 10" pitchFamily="2" charset="0"/>
              </a:rPr>
              <a:t>it</a:t>
            </a:r>
            <a:r>
              <a:rPr lang="de-CH" sz="2800" b="1" dirty="0">
                <a:latin typeface="Jersey 10" pitchFamily="2" charset="0"/>
              </a:rPr>
              <a:t> </a:t>
            </a:r>
            <a:r>
              <a:rPr lang="de-CH" sz="2800" b="1" dirty="0" err="1">
                <a:latin typeface="Jersey 10" pitchFamily="2" charset="0"/>
              </a:rPr>
              <a:t>coming</a:t>
            </a:r>
            <a:endParaRPr lang="de-CH" sz="2800" b="1" dirty="0">
              <a:latin typeface="Jersey 10" pitchFamily="2" charset="0"/>
            </a:endParaRPr>
          </a:p>
        </p:txBody>
      </p:sp>
      <p:pic>
        <p:nvPicPr>
          <p:cNvPr id="8" name="Picture 7" descr="A pixelated goat head&#10;&#10;AI-generated content may be incorrect.">
            <a:extLst>
              <a:ext uri="{FF2B5EF4-FFF2-40B4-BE49-F238E27FC236}">
                <a16:creationId xmlns:a16="http://schemas.microsoft.com/office/drawing/2014/main" id="{83BF365D-5174-6DE9-41AE-44E5F6DA82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321" y="3041187"/>
            <a:ext cx="1167358" cy="116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116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chwarz, Dunkelheit enthält.&#10;&#10;KI-generierte Inhalte können fehlerhaft sein.">
            <a:extLst>
              <a:ext uri="{FF2B5EF4-FFF2-40B4-BE49-F238E27FC236}">
                <a16:creationId xmlns:a16="http://schemas.microsoft.com/office/drawing/2014/main" id="{98712830-2275-87E2-48B7-EE01B4F32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217" y="1808491"/>
            <a:ext cx="8625566" cy="3241018"/>
          </a:xfrm>
        </p:spPr>
      </p:pic>
      <p:pic>
        <p:nvPicPr>
          <p:cNvPr id="2050" name="Picture 2" descr="I googled &quot;white background&quot; and saved this image. Later, I found out this  is not a real white background... (zoom in) : r/mildlyinfuriating">
            <a:extLst>
              <a:ext uri="{FF2B5EF4-FFF2-40B4-BE49-F238E27FC236}">
                <a16:creationId xmlns:a16="http://schemas.microsoft.com/office/drawing/2014/main" id="{91615CCA-037B-F654-1176-24AB8299E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138" y="5358574"/>
            <a:ext cx="2565862" cy="1499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A0F8CF-76BC-B84B-D5E4-88C8A4D13967}"/>
              </a:ext>
            </a:extLst>
          </p:cNvPr>
          <p:cNvSpPr txBox="1"/>
          <p:nvPr/>
        </p:nvSpPr>
        <p:spPr>
          <a:xfrm>
            <a:off x="1593572" y="5532581"/>
            <a:ext cx="9004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Jersey 10" pitchFamily="2" charset="0"/>
              </a:rPr>
              <a:t>Scientists: Jonas, Marvin, Max, Nicolas</a:t>
            </a:r>
            <a:endParaRPr lang="en-CH" sz="2400" dirty="0">
              <a:latin typeface="Jersey 1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063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4DB53-A8AF-FD2E-3337-9C28BB88E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181" y="434109"/>
            <a:ext cx="11083637" cy="951345"/>
          </a:xfr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114300" dir="2940000" rotWithShape="0">
              <a:prstClr val="black">
                <a:alpha val="41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de-CH" sz="4000" dirty="0">
                <a:solidFill>
                  <a:schemeClr val="bg1"/>
                </a:solidFill>
                <a:latin typeface="Jersey 10" pitchFamily="2" charset="0"/>
                <a:cs typeface="Arial" panose="020B0604020202020204" pitchFamily="34" charset="0"/>
              </a:rPr>
              <a:t>Website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53B70C-0AE6-293A-D2A7-65830F8BC967}"/>
              </a:ext>
            </a:extLst>
          </p:cNvPr>
          <p:cNvSpPr txBox="1"/>
          <p:nvPr/>
        </p:nvSpPr>
        <p:spPr>
          <a:xfrm>
            <a:off x="4772484" y="5699462"/>
            <a:ext cx="2647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Jersey 1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igoat.mendes.dev</a:t>
            </a:r>
            <a:endParaRPr lang="en-CH" sz="2400" dirty="0">
              <a:latin typeface="Jersey 10" pitchFamily="2" charset="0"/>
            </a:endParaRPr>
          </a:p>
        </p:txBody>
      </p:sp>
      <p:pic>
        <p:nvPicPr>
          <p:cNvPr id="4" name="Picture 3" descr="A qr code with a dog head&#10;&#10;AI-generated content may be incorrect.">
            <a:extLst>
              <a:ext uri="{FF2B5EF4-FFF2-40B4-BE49-F238E27FC236}">
                <a16:creationId xmlns:a16="http://schemas.microsoft.com/office/drawing/2014/main" id="{249A9CE5-98A4-96FD-5C2E-190F17337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836" y="1685626"/>
            <a:ext cx="4018318" cy="4018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567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BB2CD-5371-22FB-8330-894B2333F4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9E3F1F9-A59C-0E56-B2F7-2B40F4C9C8AF}"/>
              </a:ext>
            </a:extLst>
          </p:cNvPr>
          <p:cNvSpPr txBox="1">
            <a:spLocks/>
          </p:cNvSpPr>
          <p:nvPr/>
        </p:nvSpPr>
        <p:spPr>
          <a:xfrm>
            <a:off x="554181" y="434109"/>
            <a:ext cx="11083637" cy="95134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114300" dir="2940000" rotWithShape="0">
              <a:prstClr val="black">
                <a:alpha val="41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Futuro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CH" dirty="0">
                <a:latin typeface="Jersey 10" pitchFamily="2" charset="0"/>
              </a:rPr>
              <a:t>DEMO</a:t>
            </a:r>
          </a:p>
        </p:txBody>
      </p:sp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23351755-22BB-4890-DD47-54709A322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414" y="1793138"/>
            <a:ext cx="6279172" cy="45228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752301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EA7E5-0CB8-D4A5-38AC-FD4DEB128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575B6B7-242D-68B2-D059-963E844C53D1}"/>
              </a:ext>
            </a:extLst>
          </p:cNvPr>
          <p:cNvSpPr txBox="1">
            <a:spLocks/>
          </p:cNvSpPr>
          <p:nvPr/>
        </p:nvSpPr>
        <p:spPr>
          <a:xfrm>
            <a:off x="554181" y="434109"/>
            <a:ext cx="11083637" cy="95134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114300" dir="2940000" rotWithShape="0">
              <a:prstClr val="black">
                <a:alpha val="41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Futuro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CH" dirty="0">
                <a:latin typeface="Jersey 10" pitchFamily="2" charset="0"/>
              </a:rPr>
              <a:t>Quality Assurance: Lines </a:t>
            </a:r>
            <a:r>
              <a:rPr lang="de-CH" dirty="0" err="1">
                <a:latin typeface="Jersey 10" pitchFamily="2" charset="0"/>
              </a:rPr>
              <a:t>of</a:t>
            </a:r>
            <a:r>
              <a:rPr lang="de-CH" dirty="0">
                <a:latin typeface="Jersey 10" pitchFamily="2" charset="0"/>
              </a:rPr>
              <a:t> Code (Classes)</a:t>
            </a:r>
          </a:p>
        </p:txBody>
      </p:sp>
      <p:pic>
        <p:nvPicPr>
          <p:cNvPr id="3" name="Picture 2" descr="A graph showing a line of code&#10;&#10;AI-generated content may be incorrect.">
            <a:extLst>
              <a:ext uri="{FF2B5EF4-FFF2-40B4-BE49-F238E27FC236}">
                <a16:creationId xmlns:a16="http://schemas.microsoft.com/office/drawing/2014/main" id="{CC9761F8-B69E-37D4-98B2-4992F2586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1" y="2350101"/>
            <a:ext cx="5244972" cy="2844105"/>
          </a:xfrm>
          <a:prstGeom prst="rect">
            <a:avLst/>
          </a:prstGeom>
        </p:spPr>
      </p:pic>
      <p:pic>
        <p:nvPicPr>
          <p:cNvPr id="5" name="Picture 4" descr="A graph showing lines and numbers&#10;&#10;AI-generated content may be incorrect.">
            <a:extLst>
              <a:ext uri="{FF2B5EF4-FFF2-40B4-BE49-F238E27FC236}">
                <a16:creationId xmlns:a16="http://schemas.microsoft.com/office/drawing/2014/main" id="{CC1E138D-E1D7-46DE-08C3-D3B8DE264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849" y="2350101"/>
            <a:ext cx="5238787" cy="284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47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B92B1-F65B-A228-BE4C-C70EDFB51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46ED234-C924-A783-B8B3-8DB7AEBD16FD}"/>
              </a:ext>
            </a:extLst>
          </p:cNvPr>
          <p:cNvSpPr txBox="1">
            <a:spLocks/>
          </p:cNvSpPr>
          <p:nvPr/>
        </p:nvSpPr>
        <p:spPr>
          <a:xfrm>
            <a:off x="554181" y="434109"/>
            <a:ext cx="11083637" cy="95134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114300" dir="2940000" rotWithShape="0">
              <a:prstClr val="black">
                <a:alpha val="41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Futuro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CH" dirty="0">
                <a:latin typeface="Jersey 10" pitchFamily="2" charset="0"/>
              </a:rPr>
              <a:t>Quality Assurance: Lines </a:t>
            </a:r>
            <a:r>
              <a:rPr lang="de-CH" dirty="0" err="1">
                <a:latin typeface="Jersey 10" pitchFamily="2" charset="0"/>
              </a:rPr>
              <a:t>of</a:t>
            </a:r>
            <a:r>
              <a:rPr lang="de-CH" dirty="0">
                <a:latin typeface="Jersey 10" pitchFamily="2" charset="0"/>
              </a:rPr>
              <a:t> Code (Methods)</a:t>
            </a:r>
          </a:p>
        </p:txBody>
      </p:sp>
      <p:pic>
        <p:nvPicPr>
          <p:cNvPr id="13" name="Picture 12" descr="A graph with a green line&#10;&#10;AI-generated content may be incorrect.">
            <a:extLst>
              <a:ext uri="{FF2B5EF4-FFF2-40B4-BE49-F238E27FC236}">
                <a16:creationId xmlns:a16="http://schemas.microsoft.com/office/drawing/2014/main" id="{0944B48C-7E25-3955-DC4F-0C23A23D6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1" y="2350101"/>
            <a:ext cx="5244972" cy="2844105"/>
          </a:xfrm>
          <a:prstGeom prst="rect">
            <a:avLst/>
          </a:prstGeom>
        </p:spPr>
      </p:pic>
      <p:pic>
        <p:nvPicPr>
          <p:cNvPr id="15" name="Picture 14" descr="A graph showing a number of lines&#10;&#10;AI-generated content may be incorrect.">
            <a:extLst>
              <a:ext uri="{FF2B5EF4-FFF2-40B4-BE49-F238E27FC236}">
                <a16:creationId xmlns:a16="http://schemas.microsoft.com/office/drawing/2014/main" id="{9EE16789-CC52-1588-03AB-581C54E03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846" y="2350101"/>
            <a:ext cx="5244972" cy="284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102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69739-A679-62B6-74B0-84DA1DE20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4075775-2243-3FAE-FCDB-6BF5BE1BE022}"/>
              </a:ext>
            </a:extLst>
          </p:cNvPr>
          <p:cNvSpPr txBox="1">
            <a:spLocks/>
          </p:cNvSpPr>
          <p:nvPr/>
        </p:nvSpPr>
        <p:spPr>
          <a:xfrm>
            <a:off x="554181" y="434109"/>
            <a:ext cx="11083637" cy="95134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114300" dir="2940000" rotWithShape="0">
              <a:prstClr val="black">
                <a:alpha val="41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Futuro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CH" dirty="0">
                <a:latin typeface="Jersey 10" pitchFamily="2" charset="0"/>
              </a:rPr>
              <a:t>Quality Assurance: </a:t>
            </a:r>
            <a:r>
              <a:rPr lang="de-CH" dirty="0" err="1">
                <a:latin typeface="Jersey 10" pitchFamily="2" charset="0"/>
              </a:rPr>
              <a:t>Complexity</a:t>
            </a:r>
            <a:r>
              <a:rPr lang="de-CH" dirty="0">
                <a:latin typeface="Jersey 10" pitchFamily="2" charset="0"/>
              </a:rPr>
              <a:t> (Classes)</a:t>
            </a:r>
          </a:p>
        </p:txBody>
      </p:sp>
      <p:pic>
        <p:nvPicPr>
          <p:cNvPr id="3" name="Picture 2" descr="A graph of a number of classes&#10;&#10;AI-generated content may be incorrect.">
            <a:extLst>
              <a:ext uri="{FF2B5EF4-FFF2-40B4-BE49-F238E27FC236}">
                <a16:creationId xmlns:a16="http://schemas.microsoft.com/office/drawing/2014/main" id="{3F2F3845-F306-4D48-6660-E37EEF8986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4" y="2350101"/>
            <a:ext cx="5244971" cy="2847462"/>
          </a:xfrm>
          <a:prstGeom prst="rect">
            <a:avLst/>
          </a:prstGeom>
        </p:spPr>
      </p:pic>
      <p:pic>
        <p:nvPicPr>
          <p:cNvPr id="5" name="Picture 4" descr="A graph with a line&#10;&#10;AI-generated content may be incorrect.">
            <a:extLst>
              <a:ext uri="{FF2B5EF4-FFF2-40B4-BE49-F238E27FC236}">
                <a16:creationId xmlns:a16="http://schemas.microsoft.com/office/drawing/2014/main" id="{67016188-DA37-9387-23BD-DE843A4750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847" y="2353459"/>
            <a:ext cx="5244970" cy="28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63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5A13BC-3683-801E-F0D9-6EF47208C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C4B7BB7-DEE0-4934-4953-6182936BAA2F}"/>
              </a:ext>
            </a:extLst>
          </p:cNvPr>
          <p:cNvSpPr txBox="1">
            <a:spLocks/>
          </p:cNvSpPr>
          <p:nvPr/>
        </p:nvSpPr>
        <p:spPr>
          <a:xfrm>
            <a:off x="554181" y="434109"/>
            <a:ext cx="11083637" cy="951345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114300" dir="2940000" rotWithShape="0">
              <a:prstClr val="black">
                <a:alpha val="41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solidFill>
                  <a:schemeClr val="bg1"/>
                </a:solidFill>
                <a:latin typeface="Futuro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CH" dirty="0">
                <a:latin typeface="Jersey 10" pitchFamily="2" charset="0"/>
              </a:rPr>
              <a:t>Quality Assurance: </a:t>
            </a:r>
            <a:r>
              <a:rPr lang="de-CH" dirty="0" err="1">
                <a:latin typeface="Jersey 10" pitchFamily="2" charset="0"/>
              </a:rPr>
              <a:t>Complexity</a:t>
            </a:r>
            <a:r>
              <a:rPr lang="de-CH" dirty="0">
                <a:latin typeface="Jersey 10" pitchFamily="2" charset="0"/>
              </a:rPr>
              <a:t> (Methods)</a:t>
            </a:r>
          </a:p>
        </p:txBody>
      </p:sp>
      <p:pic>
        <p:nvPicPr>
          <p:cNvPr id="4" name="Picture 3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A44F2044-572C-8E4B-3BD2-5B3E238971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3" y="2353459"/>
            <a:ext cx="5244971" cy="2844104"/>
          </a:xfrm>
          <a:prstGeom prst="rect">
            <a:avLst/>
          </a:prstGeom>
        </p:spPr>
      </p:pic>
      <p:pic>
        <p:nvPicPr>
          <p:cNvPr id="7" name="Picture 6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DD93951B-CFCB-953F-F341-386AEF8B52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847" y="2353459"/>
            <a:ext cx="5244971" cy="28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69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82</Words>
  <Application>Microsoft Office PowerPoint</Application>
  <PresentationFormat>Widescreen</PresentationFormat>
  <Paragraphs>23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Jersey 10</vt:lpstr>
      <vt:lpstr>Office</vt:lpstr>
      <vt:lpstr>PowerPoint Presentation</vt:lpstr>
      <vt:lpstr> iGOAT</vt:lpstr>
      <vt:lpstr>PowerPoint Presentation</vt:lpstr>
      <vt:lpstr>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Nicolas Berger</dc:creator>
  <cp:lastModifiedBy>Jonas Flueckiger</cp:lastModifiedBy>
  <cp:revision>48</cp:revision>
  <dcterms:created xsi:type="dcterms:W3CDTF">2025-02-27T11:07:44Z</dcterms:created>
  <dcterms:modified xsi:type="dcterms:W3CDTF">2025-05-14T13:51:06Z</dcterms:modified>
</cp:coreProperties>
</file>

<file path=docProps/thumbnail.jpeg>
</file>